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2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70" d="100"/>
          <a:sy n="70" d="100"/>
        </p:scale>
        <p:origin x="-1386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5A3730-B2FE-4BBB-8A60-4AD88AC033E7}" type="datetimeFigureOut">
              <a:rPr lang="en-US" smtClean="0"/>
              <a:t>11/6/2018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C664AE-37EE-4A2D-8F14-41050352EE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2068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http://www.understandinganimalresearch.org.uk/animals/areas-research/animal-cloning/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C664AE-37EE-4A2D-8F14-41050352EEC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2306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https://www.genome.gov/25020028/cloning-fact-sheet/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C664AE-37EE-4A2D-8F14-41050352EEC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8796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https://www.manataka.org/page1033.html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C664AE-37EE-4A2D-8F14-41050352EEC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07940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https://www.fda.gov/AnimalVeterinary/SafetyHealth/AnimalCloning/default.htm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C664AE-37EE-4A2D-8F14-41050352EEC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5595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https://www.sciencenewsforstudents.org/article/animal-clones-double-trouble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C664AE-37EE-4A2D-8F14-41050352EEC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3101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7010400" y="152399"/>
            <a:ext cx="1981200" cy="65562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52400" y="153923"/>
            <a:ext cx="6705600" cy="6553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010400" y="2052960"/>
            <a:ext cx="1981200" cy="1828800"/>
          </a:xfrm>
        </p:spPr>
        <p:txBody>
          <a:bodyPr anchor="ctr">
            <a:normAutofit/>
          </a:bodyPr>
          <a:lstStyle>
            <a:lvl1pPr marL="0" indent="0" algn="l">
              <a:buNone/>
              <a:defRPr sz="19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54E8662C-0D3B-4449-AD93-895CF1F2A45F}" type="datetimeFigureOut">
              <a:rPr lang="en-US" smtClean="0"/>
              <a:t>11/6/2018</a:t>
            </a:fld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FD6F6D0D-789B-4974-9F74-1BF3D97CF5C5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457200" y="2052960"/>
            <a:ext cx="6324600" cy="1828800"/>
          </a:xfrm>
        </p:spPr>
        <p:txBody>
          <a:bodyPr/>
          <a:lstStyle>
            <a:lvl1pPr algn="r">
              <a:defRPr sz="4200" spc="15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8662C-0D3B-4449-AD93-895CF1F2A45F}" type="datetimeFigureOut">
              <a:rPr lang="en-US" smtClean="0"/>
              <a:t>11/6/2018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6F6D0D-789B-4974-9F74-1BF3D97CF5C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52400" y="147319"/>
            <a:ext cx="6705600" cy="655624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010400" y="147319"/>
            <a:ext cx="1956046" cy="655624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62800" y="274638"/>
            <a:ext cx="1676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8662C-0D3B-4449-AD93-895CF1F2A45F}" type="datetimeFigureOut">
              <a:rPr lang="en-US" smtClean="0"/>
              <a:t>11/6/2018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FD6F6D0D-789B-4974-9F74-1BF3D97CF5C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8662C-0D3B-4449-AD93-895CF1F2A45F}" type="datetimeFigureOut">
              <a:rPr lang="en-US" smtClean="0"/>
              <a:t>11/6/2018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6F6D0D-789B-4974-9F74-1BF3D97CF5C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7010400" y="152399"/>
            <a:ext cx="1981200" cy="655624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52400" y="153923"/>
            <a:ext cx="6705600" cy="6553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62799" y="2892277"/>
            <a:ext cx="1600201" cy="1645920"/>
          </a:xfrm>
        </p:spPr>
        <p:txBody>
          <a:bodyPr anchor="ctr"/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54E8662C-0D3B-4449-AD93-895CF1F2A45F}" type="datetimeFigureOut">
              <a:rPr lang="en-US" smtClean="0"/>
              <a:t>11/6/2018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FD6F6D0D-789B-4974-9F74-1BF3D97CF5C5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381000" y="2892277"/>
            <a:ext cx="6324600" cy="1645920"/>
          </a:xfrm>
        </p:spPr>
        <p:txBody>
          <a:bodyPr/>
          <a:lstStyle>
            <a:lvl1pPr algn="r">
              <a:defRPr sz="4200" spc="15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19072"/>
            <a:ext cx="4038600" cy="440740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19072"/>
            <a:ext cx="4038600" cy="440740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8662C-0D3B-4449-AD93-895CF1F2A45F}" type="datetimeFigureOut">
              <a:rPr lang="en-US" smtClean="0"/>
              <a:t>11/6/2018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6F6D0D-789B-4974-9F74-1BF3D97CF5C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22438"/>
            <a:ext cx="4040188" cy="639762"/>
          </a:xfrm>
        </p:spPr>
        <p:txBody>
          <a:bodyPr anchor="b"/>
          <a:lstStyle>
            <a:lvl1pPr marL="0" indent="0" algn="ctr">
              <a:buNone/>
              <a:defRPr sz="24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399"/>
            <a:ext cx="4040188" cy="3687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722438"/>
            <a:ext cx="4041775" cy="639762"/>
          </a:xfrm>
        </p:spPr>
        <p:txBody>
          <a:bodyPr anchor="b"/>
          <a:lstStyle>
            <a:lvl1pPr marL="0" indent="0" algn="ctr">
              <a:buNone/>
              <a:defRPr sz="24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438399"/>
            <a:ext cx="4041775" cy="3687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8662C-0D3B-4449-AD93-895CF1F2A45F}" type="datetimeFigureOut">
              <a:rPr lang="en-US" smtClean="0"/>
              <a:t>11/6/2018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6F6D0D-789B-4974-9F74-1BF3D97CF5C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8662C-0D3B-4449-AD93-895CF1F2A45F}" type="datetimeFigureOut">
              <a:rPr lang="en-US" smtClean="0"/>
              <a:t>11/6/2018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6F6D0D-789B-4974-9F74-1BF3D97CF5C5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52400" y="150919"/>
            <a:ext cx="8831802" cy="655624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8662C-0D3B-4449-AD93-895CF1F2A45F}" type="datetimeFigureOut">
              <a:rPr lang="en-US" smtClean="0"/>
              <a:t>11/6/2018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6F6D0D-789B-4974-9F74-1BF3D97CF5C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010400" y="150876"/>
            <a:ext cx="1981200" cy="65562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" name="Rectangle 8"/>
          <p:cNvSpPr/>
          <p:nvPr/>
        </p:nvSpPr>
        <p:spPr>
          <a:xfrm>
            <a:off x="152400" y="152400"/>
            <a:ext cx="6705600" cy="6553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304800"/>
            <a:ext cx="586740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159752" y="2130552"/>
            <a:ext cx="1673352" cy="2816352"/>
          </a:xfrm>
        </p:spPr>
        <p:txBody>
          <a:bodyPr tIns="0"/>
          <a:lstStyle>
            <a:lvl1pPr marL="0" indent="0"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8662C-0D3B-4449-AD93-895CF1F2A45F}" type="datetimeFigureOut">
              <a:rPr lang="en-US" smtClean="0"/>
              <a:t>11/6/2018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ln>
            <a:noFill/>
          </a:ln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FD6F6D0D-789B-4974-9F74-1BF3D97CF5C5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7159752" y="457200"/>
            <a:ext cx="1675660" cy="1673352"/>
          </a:xfrm>
        </p:spPr>
        <p:txBody>
          <a:bodyPr anchor="b"/>
          <a:lstStyle>
            <a:lvl1pPr algn="l">
              <a:defRPr sz="2000" spc="15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" name="Rectangle 8"/>
          <p:cNvSpPr/>
          <p:nvPr/>
        </p:nvSpPr>
        <p:spPr>
          <a:xfrm>
            <a:off x="7010400" y="150876"/>
            <a:ext cx="1981200" cy="65562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2400" y="152400"/>
            <a:ext cx="6705600" cy="6553200"/>
          </a:xfrm>
        </p:spPr>
        <p:txBody>
          <a:bodyPr anchor="ctr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162800" y="2133600"/>
            <a:ext cx="1676400" cy="2971800"/>
          </a:xfrm>
        </p:spPr>
        <p:txBody>
          <a:bodyPr tIns="0"/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8662C-0D3B-4449-AD93-895CF1F2A45F}" type="datetimeFigureOut">
              <a:rPr lang="en-US" smtClean="0"/>
              <a:t>11/6/2018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6F6D0D-789B-4974-9F74-1BF3D97CF5C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7162800" y="460248"/>
            <a:ext cx="1676400" cy="1673352"/>
          </a:xfrm>
        </p:spPr>
        <p:txBody>
          <a:bodyPr anchor="b"/>
          <a:lstStyle>
            <a:lvl1pPr algn="l">
              <a:defRPr sz="2000" spc="150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52400" y="1634971"/>
            <a:ext cx="8831802" cy="504547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52399" y="152400"/>
            <a:ext cx="8814047" cy="134644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1000" y="355847"/>
            <a:ext cx="8381260" cy="10543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0999" y="1719071"/>
            <a:ext cx="8407893" cy="44074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70888" y="6356350"/>
            <a:ext cx="21336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fld id="{54E8662C-0D3B-4449-AD93-895CF1F2A45F}" type="datetimeFigureOut">
              <a:rPr lang="en-US" smtClean="0"/>
              <a:t>11/6/2018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48000" y="6356350"/>
            <a:ext cx="33528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34680" y="6355080"/>
            <a:ext cx="582966" cy="274320"/>
          </a:xfrm>
          <a:prstGeom prst="rect">
            <a:avLst/>
          </a:prstGeom>
          <a:ln w="19050">
            <a:noFill/>
          </a:ln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2"/>
                </a:solidFill>
              </a:defRPr>
            </a:lvl1pPr>
          </a:lstStyle>
          <a:p>
            <a:fld id="{FD6F6D0D-789B-4974-9F74-1BF3D97CF5C5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3200" kern="1200" cap="all" spc="200" baseline="0">
          <a:ln>
            <a:noFill/>
          </a:ln>
          <a:solidFill>
            <a:schemeClr val="bg1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spcBef>
          <a:spcPct val="20000"/>
        </a:spcBef>
        <a:buClr>
          <a:schemeClr val="accent1"/>
        </a:buClr>
        <a:buFont typeface="Wingdings 2" pitchFamily="18" charset="2"/>
        <a:buChar char=""/>
        <a:defRPr sz="2000" kern="1200" spc="150" baseline="0">
          <a:solidFill>
            <a:schemeClr val="tx2"/>
          </a:solidFill>
          <a:latin typeface="+mn-lt"/>
          <a:ea typeface="+mn-ea"/>
          <a:cs typeface="+mn-cs"/>
        </a:defRPr>
      </a:lvl1pPr>
      <a:lvl2pPr marL="548640" indent="-182880" algn="l" defTabSz="914400" rtl="0" eaLnBrk="1" latinLnBrk="0" hangingPunct="1">
        <a:spcBef>
          <a:spcPct val="20000"/>
        </a:spcBef>
        <a:buClr>
          <a:schemeClr val="accent2"/>
        </a:buClr>
        <a:buFont typeface="Wingdings" pitchFamily="2" charset="2"/>
        <a:buChar char="§"/>
        <a:defRPr sz="1800" kern="1200" spc="100" baseline="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182880" algn="l" defTabSz="914400" rtl="0" eaLnBrk="1" latinLnBrk="0" hangingPunct="1">
        <a:spcBef>
          <a:spcPct val="20000"/>
        </a:spcBef>
        <a:buClr>
          <a:schemeClr val="accent3"/>
        </a:buClr>
        <a:buFont typeface="Wingdings" pitchFamily="2" charset="2"/>
        <a:buChar char="§"/>
        <a:defRPr sz="1600" kern="1200" spc="100" baseline="0">
          <a:solidFill>
            <a:schemeClr val="tx2"/>
          </a:solidFill>
          <a:latin typeface="+mn-lt"/>
          <a:ea typeface="+mn-ea"/>
          <a:cs typeface="+mn-cs"/>
        </a:defRPr>
      </a:lvl3pPr>
      <a:lvl4pPr marL="1097280" indent="-182880" algn="l" defTabSz="914400" rtl="0" eaLnBrk="1" latinLnBrk="0" hangingPunct="1">
        <a:spcBef>
          <a:spcPct val="20000"/>
        </a:spcBef>
        <a:buClr>
          <a:schemeClr val="accent4"/>
        </a:buClr>
        <a:buFont typeface="Wingdings" pitchFamily="2" charset="2"/>
        <a:buChar char="§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spcBef>
          <a:spcPct val="20000"/>
        </a:spcBef>
        <a:buClr>
          <a:schemeClr val="accent6"/>
        </a:buClr>
        <a:buFont typeface="Wingdings" pitchFamily="2" charset="2"/>
        <a:buChar char="§"/>
        <a:defRPr sz="1300" kern="1200" spc="100" baseline="0">
          <a:solidFill>
            <a:schemeClr val="tx2"/>
          </a:solidFill>
          <a:latin typeface="+mn-lt"/>
          <a:ea typeface="+mn-ea"/>
          <a:cs typeface="+mn-cs"/>
        </a:defRPr>
      </a:lvl5pPr>
      <a:lvl6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Wingdings" pitchFamily="2" charset="2"/>
        <a:buChar char="§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1828800" indent="-182880" algn="l" defTabSz="914400" rtl="0" eaLnBrk="1" latinLnBrk="0" hangingPunct="1">
        <a:spcBef>
          <a:spcPct val="20000"/>
        </a:spcBef>
        <a:buClr>
          <a:schemeClr val="accent2"/>
        </a:buClr>
        <a:buFont typeface="Wingdings" pitchFamily="2" charset="2"/>
        <a:buChar char="§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103120" indent="-182880" algn="l" defTabSz="914400" rtl="0" eaLnBrk="1" latinLnBrk="0" hangingPunct="1">
        <a:spcBef>
          <a:spcPct val="20000"/>
        </a:spcBef>
        <a:buClr>
          <a:schemeClr val="accent3"/>
        </a:buClr>
        <a:buFont typeface="Wingdings" pitchFamily="2" charset="2"/>
        <a:buChar char="§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377440" indent="-182880" algn="l" defTabSz="914400" rtl="0" eaLnBrk="1" latinLnBrk="0" hangingPunct="1">
        <a:spcBef>
          <a:spcPct val="20000"/>
        </a:spcBef>
        <a:buClr>
          <a:schemeClr val="accent5"/>
        </a:buClr>
        <a:buFont typeface="Wingdings" pitchFamily="2" charset="2"/>
        <a:buChar char="§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By Stephen Giang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somatic </a:t>
            </a:r>
            <a:r>
              <a:rPr lang="en-US" dirty="0"/>
              <a:t>cell nuclear </a:t>
            </a:r>
            <a:r>
              <a:rPr lang="en-US" dirty="0" smtClean="0"/>
              <a:t>transfer</a:t>
            </a:r>
            <a:br>
              <a:rPr lang="en-US" dirty="0" smtClean="0"/>
            </a:br>
            <a:r>
              <a:rPr lang="en-US" dirty="0"/>
              <a:t>A</a:t>
            </a:r>
            <a:r>
              <a:rPr lang="en-US" dirty="0" smtClean="0"/>
              <a:t>nimal Cloning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4306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Animal Cloning</a:t>
            </a:r>
            <a:endParaRPr lang="en-US" dirty="0"/>
          </a:p>
        </p:txBody>
      </p:sp>
      <p:pic>
        <p:nvPicPr>
          <p:cNvPr id="5123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399" y="1828800"/>
            <a:ext cx="3808207" cy="449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209800"/>
            <a:ext cx="3962400" cy="297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97756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CAN I DO IT</a:t>
            </a:r>
            <a:endParaRPr lang="en-US" dirty="0"/>
          </a:p>
        </p:txBody>
      </p:sp>
      <p:pic>
        <p:nvPicPr>
          <p:cNvPr id="4099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828800"/>
            <a:ext cx="6629401" cy="441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99719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Animals Have We Cloned</a:t>
            </a:r>
            <a:endParaRPr lang="en-US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803"/>
          <a:stretch/>
        </p:blipFill>
        <p:spPr bwMode="auto">
          <a:xfrm>
            <a:off x="228599" y="1760858"/>
            <a:ext cx="2774135" cy="13902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4735" y="1843701"/>
            <a:ext cx="3314700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3512" y="1843700"/>
            <a:ext cx="3162300" cy="24586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6052" y="4261197"/>
            <a:ext cx="3349760" cy="222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3172888"/>
            <a:ext cx="2386634" cy="15365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4709421"/>
            <a:ext cx="2309934" cy="18132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1" name="Picture 9" descr="Image result for mules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3641" y="4053501"/>
            <a:ext cx="3207638" cy="2394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8156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Why We do Animal Cloning</a:t>
            </a:r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752600"/>
            <a:ext cx="5181600" cy="259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3429000"/>
            <a:ext cx="4354717" cy="28451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86460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Ethics</a:t>
            </a:r>
            <a:endParaRPr lang="en-US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99" y="3733800"/>
            <a:ext cx="4052905" cy="2697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1752600"/>
            <a:ext cx="4355408" cy="3224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10950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Where are you</a:t>
            </a:r>
            <a:endParaRPr lang="en-US" dirty="0"/>
          </a:p>
        </p:txBody>
      </p:sp>
      <p:sp>
        <p:nvSpPr>
          <p:cNvPr id="4" name="Right Arrow 3"/>
          <p:cNvSpPr/>
          <p:nvPr/>
        </p:nvSpPr>
        <p:spPr>
          <a:xfrm>
            <a:off x="944591" y="3516543"/>
            <a:ext cx="7543800" cy="533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8" name="Picture 4" descr="Image result for pers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358" y="1752600"/>
            <a:ext cx="800389" cy="1763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Image result for pers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4049943"/>
            <a:ext cx="800389" cy="1763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ight Arrow 7"/>
          <p:cNvSpPr/>
          <p:nvPr/>
        </p:nvSpPr>
        <p:spPr>
          <a:xfrm>
            <a:off x="944591" y="5791200"/>
            <a:ext cx="7543800" cy="533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285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Grid">
  <a:themeElements>
    <a:clrScheme name="Grid">
      <a:dk1>
        <a:sysClr val="windowText" lastClr="000000"/>
      </a:dk1>
      <a:lt1>
        <a:sysClr val="window" lastClr="FFFFFF"/>
      </a:lt1>
      <a:dk2>
        <a:srgbClr val="534949"/>
      </a:dk2>
      <a:lt2>
        <a:srgbClr val="CCD1B9"/>
      </a:lt2>
      <a:accent1>
        <a:srgbClr val="C66951"/>
      </a:accent1>
      <a:accent2>
        <a:srgbClr val="BF974D"/>
      </a:accent2>
      <a:accent3>
        <a:srgbClr val="928B70"/>
      </a:accent3>
      <a:accent4>
        <a:srgbClr val="87706B"/>
      </a:accent4>
      <a:accent5>
        <a:srgbClr val="94734E"/>
      </a:accent5>
      <a:accent6>
        <a:srgbClr val="6F777D"/>
      </a:accent6>
      <a:hlink>
        <a:srgbClr val="CC9900"/>
      </a:hlink>
      <a:folHlink>
        <a:srgbClr val="C0C0C0"/>
      </a:folHlink>
    </a:clrScheme>
    <a:fontScheme name="Grid">
      <a:majorFont>
        <a:latin typeface="Franklin Gothic Medium"/>
        <a:ea typeface=""/>
        <a:cs typeface=""/>
        <a:font script="Jpan" typeface="HG創英角ｺﾞｼｯｸUB"/>
        <a:font script="Hang" typeface="HY견고딕"/>
        <a:font script="Hans" typeface="微软雅黑"/>
        <a:font script="Hant" typeface="微軟正黑體"/>
        <a:font script="Arab" typeface="Arial Bold"/>
        <a:font script="Hebr" typeface="Arial Bold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 Bold"/>
        <a:font script="Uigh" typeface="Microsoft Uighur"/>
        <a:font script="Geor" typeface="Sylfaen"/>
      </a:majorFont>
      <a:minorFont>
        <a:latin typeface="Franklin Gothic Medium"/>
        <a:ea typeface=""/>
        <a:cs typeface=""/>
        <a:font script="Jpan" typeface="HG創英角ｺﾞｼｯｸUB"/>
        <a:font script="Hang" typeface="HY견고딕"/>
        <a:font script="Hans" typeface="微软雅黑"/>
        <a:font script="Hant" typeface="微軟正黑體"/>
        <a:font script="Arab" typeface="Arial Bold"/>
        <a:font script="Hebr" typeface="Arial Bold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 Bold"/>
        <a:font script="Uigh" typeface="Microsoft Uighur"/>
        <a:font script="Geor" typeface="Sylfaen"/>
      </a:minorFont>
    </a:fontScheme>
    <a:fmtScheme name="Grid">
      <a:fillStyleLst>
        <a:solidFill>
          <a:schemeClr val="phClr"/>
        </a:solidFill>
        <a:solidFill>
          <a:schemeClr val="phClr">
            <a:tint val="5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175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3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3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3000"/>
                <a:satMod val="11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Grid</Template>
  <TotalTime>194</TotalTime>
  <Words>52</Words>
  <Application>Microsoft Office PowerPoint</Application>
  <PresentationFormat>On-screen Show (4:3)</PresentationFormat>
  <Paragraphs>18</Paragraphs>
  <Slides>7</Slides>
  <Notes>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8" baseType="lpstr">
      <vt:lpstr>Grid</vt:lpstr>
      <vt:lpstr>somatic cell nuclear transfer Animal Cloning</vt:lpstr>
      <vt:lpstr>What is Animal Cloning</vt:lpstr>
      <vt:lpstr>How CAN I DO IT</vt:lpstr>
      <vt:lpstr>What Animals Have We Cloned</vt:lpstr>
      <vt:lpstr>Why We do Animal Cloning</vt:lpstr>
      <vt:lpstr>Ethics</vt:lpstr>
      <vt:lpstr>Where are you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Animal Cloning</dc:title>
  <dc:creator>Stephen Giang</dc:creator>
  <cp:lastModifiedBy>Stephen Giang</cp:lastModifiedBy>
  <cp:revision>7</cp:revision>
  <dcterms:created xsi:type="dcterms:W3CDTF">2018-11-06T07:56:32Z</dcterms:created>
  <dcterms:modified xsi:type="dcterms:W3CDTF">2018-11-07T05:09:57Z</dcterms:modified>
</cp:coreProperties>
</file>